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9" r:id="rId7"/>
    <p:sldId id="261" r:id="rId8"/>
    <p:sldId id="262" r:id="rId9"/>
    <p:sldId id="263" r:id="rId10"/>
    <p:sldId id="272" r:id="rId11"/>
    <p:sldId id="264" r:id="rId12"/>
    <p:sldId id="273" r:id="rId13"/>
    <p:sldId id="265" r:id="rId14"/>
    <p:sldId id="266" r:id="rId15"/>
    <p:sldId id="274" r:id="rId16"/>
    <p:sldId id="275" r:id="rId17"/>
    <p:sldId id="276" r:id="rId18"/>
    <p:sldId id="270" r:id="rId19"/>
    <p:sldId id="26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0066"/>
    <a:srgbClr val="FFFF66"/>
    <a:srgbClr val="FFCC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6B23-0CAA-40EC-9D06-439154D35526}" type="datetimeFigureOut">
              <a:rPr lang="ru-RU" smtClean="0"/>
              <a:t>15.04.2013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4DA4E-6454-4A22-B97A-F2B8DB57E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81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А. </a:t>
            </a:r>
            <a:r>
              <a:rPr lang="ru-RU" dirty="0" err="1" smtClean="0"/>
              <a:t>Корзухин</a:t>
            </a:r>
            <a:r>
              <a:rPr lang="ru-RU" dirty="0" smtClean="0"/>
              <a:t> «Петрушка идет»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012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К.</a:t>
            </a:r>
            <a:r>
              <a:rPr lang="ru-RU" baseline="0" dirty="0" smtClean="0"/>
              <a:t> Маковский «Пастушки»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6791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К. Маковский «Дети, бегущие от грозы»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1010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К. Маковский «Портрет детей художника»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313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15.04.2013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15.04.2013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9600" y="-99392"/>
            <a:ext cx="7851648" cy="1828800"/>
          </a:xfrm>
        </p:spPr>
        <p:txBody>
          <a:bodyPr>
            <a:normAutofit/>
          </a:bodyPr>
          <a:lstStyle/>
          <a:p>
            <a:pPr algn="ctr"/>
            <a:r>
              <a:rPr lang="ru-RU" sz="4800" dirty="0">
                <a:effectLst/>
              </a:rPr>
              <a:t>Картины о жизни </a:t>
            </a:r>
            <a:r>
              <a:rPr lang="ru-RU" sz="4800" dirty="0" smtClean="0">
                <a:effectLst/>
              </a:rPr>
              <a:t/>
            </a:r>
            <a:br>
              <a:rPr lang="ru-RU" sz="4800" dirty="0" smtClean="0">
                <a:effectLst/>
              </a:rPr>
            </a:br>
            <a:r>
              <a:rPr lang="ru-RU" sz="4800" dirty="0" smtClean="0">
                <a:effectLst/>
              </a:rPr>
              <a:t>людей </a:t>
            </a:r>
            <a:r>
              <a:rPr lang="ru-RU" sz="4800" dirty="0">
                <a:effectLst/>
              </a:rPr>
              <a:t>и животных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5611" y="5511776"/>
            <a:ext cx="7854696" cy="175260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0066"/>
                </a:solidFill>
              </a:rPr>
              <a:t>Изобразительное искусство, 1 класс</a:t>
            </a:r>
          </a:p>
          <a:p>
            <a:r>
              <a:rPr lang="ru-RU" sz="2000" dirty="0" smtClean="0">
                <a:solidFill>
                  <a:srgbClr val="000066"/>
                </a:solidFill>
              </a:rPr>
              <a:t>Урок 28</a:t>
            </a:r>
            <a:endParaRPr lang="ru-RU" sz="2000" dirty="0">
              <a:solidFill>
                <a:srgbClr val="000066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6429" y="6203410"/>
            <a:ext cx="2505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© </a:t>
            </a:r>
            <a:r>
              <a:rPr lang="en-US" dirty="0">
                <a:solidFill>
                  <a:srgbClr val="002060"/>
                </a:solidFill>
              </a:rPr>
              <a:t>ООО </a:t>
            </a:r>
            <a:r>
              <a:rPr lang="ru-RU" dirty="0">
                <a:solidFill>
                  <a:srgbClr val="002060"/>
                </a:solidFill>
              </a:rPr>
              <a:t>«</a:t>
            </a:r>
            <a:r>
              <a:rPr lang="ru-RU" dirty="0" err="1">
                <a:solidFill>
                  <a:srgbClr val="002060"/>
                </a:solidFill>
              </a:rPr>
              <a:t>Баласс</a:t>
            </a:r>
            <a:r>
              <a:rPr lang="ru-RU" dirty="0">
                <a:solidFill>
                  <a:srgbClr val="002060"/>
                </a:solidFill>
              </a:rPr>
              <a:t>», </a:t>
            </a:r>
            <a:r>
              <a:rPr lang="ru-RU" dirty="0" smtClean="0">
                <a:solidFill>
                  <a:srgbClr val="002060"/>
                </a:solidFill>
              </a:rPr>
              <a:t>2013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Picture 5" descr="sova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10685"/>
            <a:ext cx="2130425" cy="2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ONYA\Desktop\презентации\картинки\28\44258532_0Korzuhin_Petruschka_idetS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953" y="1948538"/>
            <a:ext cx="4464496" cy="321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41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8146104" cy="11521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C:\Users\SONYA\Desktop\презентации\картинки\28\44258532_0Korzuhin_Petruschka_idetS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350" y="1610906"/>
            <a:ext cx="7033113" cy="506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597463" y="116632"/>
            <a:ext cx="7992888" cy="1296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0066"/>
                </a:solidFill>
              </a:rPr>
              <a:t>Попробуйте </a:t>
            </a:r>
            <a:r>
              <a:rPr lang="ru-RU" sz="3200" dirty="0">
                <a:solidFill>
                  <a:srgbClr val="000066"/>
                </a:solidFill>
              </a:rPr>
              <a:t>определить жанр этого </a:t>
            </a:r>
            <a:r>
              <a:rPr lang="ru-RU" sz="3200" dirty="0" smtClean="0">
                <a:solidFill>
                  <a:srgbClr val="000066"/>
                </a:solidFill>
              </a:rPr>
              <a:t>произведения.</a:t>
            </a:r>
            <a:endParaRPr lang="ru-RU" sz="3200" dirty="0">
              <a:solidFill>
                <a:srgbClr val="000066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97463" y="116632"/>
            <a:ext cx="7992888" cy="1296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Эту картину можно назвать натюрмортом? Почему?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97463" y="126440"/>
            <a:ext cx="7992888" cy="1296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А пейзажем, ведь здесь изображена природа?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97463" y="126440"/>
            <a:ext cx="7992888" cy="1296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66"/>
                </a:solidFill>
              </a:rPr>
              <a:t>Тогда портретом?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97462" y="126440"/>
            <a:ext cx="7992888" cy="1296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Как бы вы назвали то, что здесь изображено?</a:t>
            </a:r>
          </a:p>
        </p:txBody>
      </p:sp>
    </p:spTree>
    <p:extLst>
      <p:ext uri="{BB962C8B-B14F-4D97-AF65-F5344CB8AC3E}">
        <p14:creationId xmlns:p14="http://schemas.microsoft.com/office/powerpoint/2010/main" val="107779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55576" y="908720"/>
            <a:ext cx="7709792" cy="48245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rgbClr val="000066"/>
                </a:solidFill>
              </a:rPr>
              <a:t>    Когда </a:t>
            </a:r>
            <a:r>
              <a:rPr lang="ru-RU" sz="3200" dirty="0">
                <a:solidFill>
                  <a:srgbClr val="000066"/>
                </a:solidFill>
              </a:rPr>
              <a:t>художник изображает натюрморт, он сначала ставит его на столе, а потом рисует с натуры. А как же быть с сюжетными картинами, ведь людей не заставишь стоять долгие месяцы? А некоторые картины писались долго. </a:t>
            </a:r>
          </a:p>
        </p:txBody>
      </p:sp>
    </p:spTree>
    <p:extLst>
      <p:ext uri="{BB962C8B-B14F-4D97-AF65-F5344CB8AC3E}">
        <p14:creationId xmlns:p14="http://schemas.microsoft.com/office/powerpoint/2010/main" val="460238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916832"/>
            <a:ext cx="7772400" cy="4464496"/>
          </a:xfrm>
        </p:spPr>
        <p:txBody>
          <a:bodyPr>
            <a:normAutofit fontScale="85000" lnSpcReduction="20000"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r>
              <a:rPr lang="ru-RU" sz="36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  <a:endParaRPr lang="ru-RU" sz="3600" i="1" dirty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71600" y="1484784"/>
            <a:ext cx="7056784" cy="30991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Как художники создают картины, на которых изображена жизнь людей и животных?</a:t>
            </a:r>
          </a:p>
        </p:txBody>
      </p:sp>
    </p:spTree>
    <p:extLst>
      <p:ext uri="{BB962C8B-B14F-4D97-AF65-F5344CB8AC3E}">
        <p14:creationId xmlns:p14="http://schemas.microsoft.com/office/powerpoint/2010/main" val="371333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99592" y="764704"/>
            <a:ext cx="7200800" cy="56025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600" dirty="0" smtClean="0">
                <a:solidFill>
                  <a:srgbClr val="000066"/>
                </a:solidFill>
              </a:rPr>
              <a:t>    Есть </a:t>
            </a:r>
            <a:r>
              <a:rPr lang="ru-RU" sz="3600" dirty="0">
                <a:solidFill>
                  <a:srgbClr val="000066"/>
                </a:solidFill>
              </a:rPr>
              <a:t>художники, которые в своих картинах показывают нам разные стороны человеческой жизни. Каждая картина – как бы застывшая сценка. То, о чем «рассказывается» в таких картинах, называется </a:t>
            </a:r>
            <a:r>
              <a:rPr lang="ru-RU" sz="3600" b="1" dirty="0">
                <a:solidFill>
                  <a:srgbClr val="000066"/>
                </a:solidFill>
              </a:rPr>
              <a:t>сюжетом</a:t>
            </a:r>
            <a:r>
              <a:rPr lang="ru-RU" sz="3600" dirty="0">
                <a:solidFill>
                  <a:srgbClr val="000066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9113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52320" y="801048"/>
            <a:ext cx="7416824" cy="151216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Как художники называют то, о чём рассказывают в картинах?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44144" y="2924892"/>
            <a:ext cx="7416824" cy="151216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0066"/>
                </a:solidFill>
              </a:rPr>
              <a:t>А </a:t>
            </a:r>
            <a:r>
              <a:rPr lang="ru-RU" sz="3200" dirty="0">
                <a:solidFill>
                  <a:srgbClr val="000066"/>
                </a:solidFill>
              </a:rPr>
              <a:t>картины, отражающие жизнь людей, можно назвать сюжетными </a:t>
            </a:r>
            <a:r>
              <a:rPr lang="ru-RU" sz="3200" dirty="0" smtClean="0">
                <a:solidFill>
                  <a:srgbClr val="000066"/>
                </a:solidFill>
              </a:rPr>
              <a:t>картинами?</a:t>
            </a:r>
            <a:endParaRPr lang="ru-RU" sz="3200" dirty="0">
              <a:solidFill>
                <a:srgbClr val="000066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44144" y="4941168"/>
            <a:ext cx="7416824" cy="151216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Так что же в первую очередь нужно сделать художнику, чтобы создать сюжетную картину?</a:t>
            </a:r>
          </a:p>
        </p:txBody>
      </p:sp>
    </p:spTree>
    <p:extLst>
      <p:ext uri="{BB962C8B-B14F-4D97-AF65-F5344CB8AC3E}">
        <p14:creationId xmlns:p14="http://schemas.microsoft.com/office/powerpoint/2010/main" val="2816430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SONYA\Desktop\презентации\картинки\28\197679817d12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959" y="2060848"/>
            <a:ext cx="6143625" cy="463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738344" y="260648"/>
            <a:ext cx="7704856" cy="15841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Кто и что изображено на картине?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36672" y="260648"/>
            <a:ext cx="7704856" cy="15841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Что происходит на картине?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36672" y="260648"/>
            <a:ext cx="7704856" cy="15841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Какое настроение передано в </a:t>
            </a:r>
            <a:r>
              <a:rPr lang="ru-RU" sz="3600" dirty="0" smtClean="0">
                <a:solidFill>
                  <a:srgbClr val="000066"/>
                </a:solidFill>
              </a:rPr>
              <a:t>картине</a:t>
            </a:r>
            <a:r>
              <a:rPr lang="ru-RU" sz="3600" dirty="0">
                <a:solidFill>
                  <a:srgbClr val="000066"/>
                </a:solidFill>
              </a:rPr>
              <a:t>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6672" y="260648"/>
            <a:ext cx="7704856" cy="15841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Составь по картине рассказ.</a:t>
            </a:r>
          </a:p>
        </p:txBody>
      </p:sp>
    </p:spTree>
    <p:extLst>
      <p:ext uri="{BB962C8B-B14F-4D97-AF65-F5344CB8AC3E}">
        <p14:creationId xmlns:p14="http://schemas.microsoft.com/office/powerpoint/2010/main" val="376071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ONYA\Desktop\презентации\картинки\28\0_6ab08_1d0b1ee9_X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36" y="476672"/>
            <a:ext cx="3795182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4438168" y="188640"/>
            <a:ext cx="4392488" cy="17789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Кто и что изображено на картине?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460160" y="2044616"/>
            <a:ext cx="4376216" cy="131720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Что происходит на картине?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460160" y="3393936"/>
            <a:ext cx="4392488" cy="16561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Какое настроение передано в </a:t>
            </a:r>
            <a:r>
              <a:rPr lang="ru-RU" sz="3200" dirty="0" smtClean="0">
                <a:solidFill>
                  <a:srgbClr val="000066"/>
                </a:solidFill>
              </a:rPr>
              <a:t>картине</a:t>
            </a:r>
            <a:r>
              <a:rPr lang="ru-RU" sz="3200" dirty="0">
                <a:solidFill>
                  <a:srgbClr val="000066"/>
                </a:solidFill>
              </a:rPr>
              <a:t>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538072" y="5087116"/>
            <a:ext cx="4236664" cy="13662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Составь по картине рассказ.</a:t>
            </a:r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SONYA\Desktop\презентации\картинки\28\D-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76" y="404664"/>
            <a:ext cx="2880320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4139952" y="332656"/>
            <a:ext cx="4392488" cy="17789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Кто и что изображено на картине?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159384" y="2142768"/>
            <a:ext cx="4376216" cy="131720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Что происходит на картине?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146560" y="3507720"/>
            <a:ext cx="4392488" cy="16561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Какое настроение передано в </a:t>
            </a:r>
            <a:r>
              <a:rPr lang="ru-RU" sz="3200" dirty="0" smtClean="0">
                <a:solidFill>
                  <a:srgbClr val="000066"/>
                </a:solidFill>
              </a:rPr>
              <a:t>картине</a:t>
            </a:r>
            <a:r>
              <a:rPr lang="ru-RU" sz="3200" dirty="0">
                <a:solidFill>
                  <a:srgbClr val="000066"/>
                </a:solidFill>
              </a:rPr>
              <a:t>?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17864" y="5192424"/>
            <a:ext cx="4236664" cy="13662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Составь по картине рассказ.</a:t>
            </a:r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1560" y="1938184"/>
            <a:ext cx="7776864" cy="266429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Что необходимо сделать художнику, после того как он выбрал сюжет? </a:t>
            </a:r>
          </a:p>
        </p:txBody>
      </p:sp>
    </p:spTree>
    <p:extLst>
      <p:ext uri="{BB962C8B-B14F-4D97-AF65-F5344CB8AC3E}">
        <p14:creationId xmlns:p14="http://schemas.microsoft.com/office/powerpoint/2010/main" val="3815035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43608" y="1958504"/>
            <a:ext cx="7056784" cy="30991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Как художники создают картины, на которых изображена жизнь людей и животных?</a:t>
            </a:r>
          </a:p>
        </p:txBody>
      </p:sp>
    </p:spTree>
    <p:extLst>
      <p:ext uri="{BB962C8B-B14F-4D97-AF65-F5344CB8AC3E}">
        <p14:creationId xmlns:p14="http://schemas.microsoft.com/office/powerpoint/2010/main" val="1381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459432"/>
            <a:ext cx="7772400" cy="136245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00"/>
                </a:solidFill>
                <a:effectLst/>
              </a:rPr>
              <a:t>Продуктивное задание</a:t>
            </a:r>
            <a:endParaRPr lang="ru-RU" dirty="0">
              <a:solidFill>
                <a:srgbClr val="FFFF00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SONYA\Desktop\презентации\картинки\28\Снимоквыаыв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86304"/>
            <a:ext cx="3456385" cy="2686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SONYA\Desktop\презентации\картинки\28\ываа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476" y="1186305"/>
            <a:ext cx="3400942" cy="2673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SONYA\Desktop\презентации\картинки\28\Снимокчсмсч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550" y="4016404"/>
            <a:ext cx="3462626" cy="2652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5813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SONYA\Desktop\презентации\картинки\28\Снимок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4"/>
            <a:ext cx="3528392" cy="254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ONYA\Desktop\презентации\картинки\28\Снимоквав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150268"/>
            <a:ext cx="3299048" cy="2485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SONYA\Desktop\презентации\картинки\28\Снимокваыв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243" y="4005064"/>
            <a:ext cx="3419276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810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SONYA\Desktop\презентации\картинки\28\darwinsketche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7632848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29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msi\Downloads\люди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333375"/>
            <a:ext cx="4924425" cy="619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669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msi\Downloads\люди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64704"/>
            <a:ext cx="8424813" cy="5405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59855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msi\Downloads\люди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052736"/>
            <a:ext cx="8274495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85541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Рефлексия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412776"/>
            <a:ext cx="7835208" cy="532859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Оцените свою работу на уроке:</a:t>
            </a:r>
          </a:p>
          <a:p>
            <a:r>
              <a:rPr lang="ru-RU" sz="3200" b="1" dirty="0">
                <a:solidFill>
                  <a:srgbClr val="FFC000"/>
                </a:solidFill>
              </a:rPr>
              <a:t>– Что тебе нужно было сделать</a:t>
            </a:r>
            <a:r>
              <a:rPr lang="ru-RU" sz="3200" b="1" dirty="0" smtClean="0">
                <a:solidFill>
                  <a:srgbClr val="FFC000"/>
                </a:solidFill>
              </a:rPr>
              <a:t>? Какое было задание?</a:t>
            </a:r>
            <a:endParaRPr lang="ru-RU" sz="3200" b="1" dirty="0">
              <a:solidFill>
                <a:srgbClr val="FFC000"/>
              </a:solidFill>
            </a:endParaRPr>
          </a:p>
          <a:p>
            <a:r>
              <a:rPr lang="ru-RU" sz="3200" b="1" dirty="0">
                <a:solidFill>
                  <a:srgbClr val="FFFF00"/>
                </a:solidFill>
              </a:rPr>
              <a:t>– </a:t>
            </a:r>
            <a:r>
              <a:rPr lang="ru-RU" sz="3200" b="1" dirty="0" smtClean="0">
                <a:solidFill>
                  <a:srgbClr val="FFFF00"/>
                </a:solidFill>
              </a:rPr>
              <a:t>Ты справился с заданием? Полностью?</a:t>
            </a:r>
            <a:endParaRPr lang="ru-RU" sz="3200" b="1" dirty="0">
              <a:solidFill>
                <a:srgbClr val="FFFF00"/>
              </a:solidFill>
            </a:endParaRPr>
          </a:p>
          <a:p>
            <a:r>
              <a:rPr lang="ru-RU" sz="3200" b="1" dirty="0" smtClean="0">
                <a:solidFill>
                  <a:srgbClr val="009900"/>
                </a:solidFill>
              </a:rPr>
              <a:t>–Самостоятельно </a:t>
            </a:r>
            <a:r>
              <a:rPr lang="ru-RU" sz="3200" b="1" dirty="0">
                <a:solidFill>
                  <a:srgbClr val="009900"/>
                </a:solidFill>
              </a:rPr>
              <a:t>или </a:t>
            </a:r>
            <a:r>
              <a:rPr lang="ru-RU" sz="3200" b="1" dirty="0" smtClean="0">
                <a:solidFill>
                  <a:srgbClr val="009900"/>
                </a:solidFill>
              </a:rPr>
              <a:t>с чьей-то помощью</a:t>
            </a:r>
            <a:r>
              <a:rPr lang="ru-RU" sz="3200" b="1" dirty="0">
                <a:solidFill>
                  <a:srgbClr val="009900"/>
                </a:solidFill>
              </a:rPr>
              <a:t>? С чьей? </a:t>
            </a:r>
          </a:p>
          <a:p>
            <a:r>
              <a:rPr lang="ru-RU" sz="3200" b="1" dirty="0">
                <a:solidFill>
                  <a:srgbClr val="000066"/>
                </a:solidFill>
              </a:rPr>
              <a:t>– Ты доволен своей работой или хотел бы что-нибудь изменить?</a:t>
            </a:r>
            <a:endParaRPr lang="ru-RU" b="1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10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Домашнее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4644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13240" y="2132856"/>
            <a:ext cx="6840760" cy="32403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Принести: Рабочую тетрадь, альбом, карандаш, акварель, кисти (№ 4, № 6), акварельные карандаши или фломастеры.</a:t>
            </a:r>
          </a:p>
        </p:txBody>
      </p:sp>
    </p:spTree>
    <p:extLst>
      <p:ext uri="{BB962C8B-B14F-4D97-AF65-F5344CB8AC3E}">
        <p14:creationId xmlns:p14="http://schemas.microsoft.com/office/powerpoint/2010/main" val="315387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</TotalTime>
  <Words>399</Words>
  <Application>Microsoft Office PowerPoint</Application>
  <PresentationFormat>Экран (4:3)</PresentationFormat>
  <Paragraphs>59</Paragraphs>
  <Slides>19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Картины о жизни  людей и животных</vt:lpstr>
      <vt:lpstr>Презентация PowerPoint</vt:lpstr>
      <vt:lpstr>Презентация PowerPoint</vt:lpstr>
      <vt:lpstr>Формулирование проблемы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Выражение решения проблемы</vt:lpstr>
      <vt:lpstr>Продуктивное задание</vt:lpstr>
      <vt:lpstr>Продуктивное задание </vt:lpstr>
      <vt:lpstr>Продуктивное задание </vt:lpstr>
      <vt:lpstr>Презентация PowerPoint</vt:lpstr>
      <vt:lpstr>Презентация PowerPoint</vt:lpstr>
      <vt:lpstr>Презентация PowerPoint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20</cp:revision>
  <dcterms:created xsi:type="dcterms:W3CDTF">2012-09-17T15:13:52Z</dcterms:created>
  <dcterms:modified xsi:type="dcterms:W3CDTF">2013-04-15T15:35:21Z</dcterms:modified>
</cp:coreProperties>
</file>